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7" r:id="rId2"/>
    <p:sldId id="260" r:id="rId3"/>
    <p:sldId id="342" r:id="rId4"/>
    <p:sldId id="258" r:id="rId5"/>
    <p:sldId id="413" r:id="rId6"/>
    <p:sldId id="391" r:id="rId7"/>
    <p:sldId id="392" r:id="rId8"/>
    <p:sldId id="393" r:id="rId9"/>
    <p:sldId id="394" r:id="rId10"/>
    <p:sldId id="395" r:id="rId11"/>
    <p:sldId id="414" r:id="rId12"/>
    <p:sldId id="396" r:id="rId13"/>
    <p:sldId id="415" r:id="rId14"/>
    <p:sldId id="397" r:id="rId15"/>
    <p:sldId id="399" r:id="rId16"/>
    <p:sldId id="400" r:id="rId17"/>
    <p:sldId id="398" r:id="rId18"/>
    <p:sldId id="401" r:id="rId19"/>
    <p:sldId id="405" r:id="rId20"/>
    <p:sldId id="402" r:id="rId21"/>
    <p:sldId id="406" r:id="rId22"/>
    <p:sldId id="407" r:id="rId23"/>
    <p:sldId id="409" r:id="rId24"/>
    <p:sldId id="403" r:id="rId25"/>
    <p:sldId id="404" r:id="rId26"/>
    <p:sldId id="410" r:id="rId27"/>
    <p:sldId id="411" r:id="rId28"/>
    <p:sldId id="412" r:id="rId29"/>
    <p:sldId id="388" r:id="rId30"/>
    <p:sldId id="259" r:id="rId31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33"/>
    </p:embeddedFon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경기천년제목 Medium" panose="02020603020101020101" pitchFamily="18" charset="-127"/>
      <p:regular r:id="rId36"/>
    </p:embeddedFont>
    <p:embeddedFont>
      <p:font typeface="경기천년제목L Light" panose="0202040302010102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68" autoAdjust="0"/>
  </p:normalViewPr>
  <p:slideViewPr>
    <p:cSldViewPr>
      <p:cViewPr varScale="1">
        <p:scale>
          <a:sx n="110" d="100"/>
          <a:sy n="110" d="100"/>
        </p:scale>
        <p:origin x="16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0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68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6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33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33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1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10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1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51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47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344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50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6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55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5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95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9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18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84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07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0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71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80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7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2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모집단 설계 및 표본추출 과정은 설명이 길어지는 부분이며</a:t>
            </a:r>
            <a:r>
              <a:rPr lang="en-US" altLang="ko-KR" dirty="0"/>
              <a:t>, </a:t>
            </a:r>
            <a:r>
              <a:rPr lang="ko-KR" altLang="en-US" dirty="0"/>
              <a:t>회귀분석 방법론을 공유하고자 하는 목적이 크므로 본 발표에서는 생략함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96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회귀분석 방법론은 </a:t>
            </a:r>
            <a:r>
              <a:rPr lang="en-US" altLang="ko-KR" dirty="0"/>
              <a:t>3</a:t>
            </a:r>
            <a:r>
              <a:rPr lang="ko-KR" altLang="en-US" dirty="0"/>
              <a:t>가지가 존재하며</a:t>
            </a:r>
            <a:r>
              <a:rPr lang="en-US" altLang="ko-KR" dirty="0"/>
              <a:t>, Y</a:t>
            </a:r>
            <a:r>
              <a:rPr lang="ko-KR" altLang="en-US" dirty="0"/>
              <a:t>가 매출액인지 아니면 종사자 수인지에 따라서 다름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는 발전소 용량</a:t>
            </a:r>
            <a:r>
              <a:rPr lang="en-US" altLang="ko-KR" dirty="0"/>
              <a:t>(</a:t>
            </a:r>
            <a:r>
              <a:rPr lang="ko-KR" altLang="en-US" dirty="0"/>
              <a:t>이하 발전량</a:t>
            </a:r>
            <a:r>
              <a:rPr lang="en-US" altLang="ko-KR" dirty="0"/>
              <a:t>)</a:t>
            </a:r>
            <a:r>
              <a:rPr lang="ko-KR" altLang="en-US" dirty="0"/>
              <a:t>으로 고정하였음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72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5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3633" y="2721114"/>
            <a:ext cx="6516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811" y="2276872"/>
            <a:ext cx="3312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석사 </a:t>
            </a:r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스터디그룹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발표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3867" y="3727896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 표 자 김동현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852846-F564-4733-9CA8-59AAF461E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86" y="5661248"/>
            <a:ext cx="942027" cy="94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128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매출액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621509" y="1667689"/>
            <a:ext cx="7563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용량이 증가함에 따라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매출액의 편차도 커지는 경향을 보임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이를 보정하기 위하여 큰 용량에 대해서 가중치를 작게 주는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가중단순선형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621509" y="2300413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658672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kern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가중단순선형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(Weighted Least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quares; WLS)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B10FF0B-E609-4D25-ACC4-9231CEFC0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23" y="2324052"/>
            <a:ext cx="4935396" cy="42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97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128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매출액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77567" y="1744923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658672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kern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가중단순선형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(Weighted Least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quares; WLS)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B8E5C7-7952-4625-BC42-B6C78D56D932}"/>
              </a:ext>
            </a:extLst>
          </p:cNvPr>
          <p:cNvSpPr txBox="1"/>
          <p:nvPr/>
        </p:nvSpPr>
        <p:spPr>
          <a:xfrm>
            <a:off x="1222277" y="1753240"/>
            <a:ext cx="69528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가중회귀는 일반 선형회귀보다 조금 더 유연하다고 볼 수 있음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최소제곱법이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잔차의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제곱을 최소로 하는 것이었다면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 기법은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잔차에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가중치를 적용한 제곱 값을 최소로 하는 기법임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atinLnBrk="0"/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[Example]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기존의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선형회귀분석은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등분산성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가정하고 진행하게 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오차항의 분산이 일정하다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오차를 예측하는데 있어 좀 더 정확한 오차를 계산할 수 있음을 시사함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그러나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등분산성이 성립하지 않는 경우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즉 어떠한 오차의 분산은 크고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어떠한 분산은 작다면 여기에 </a:t>
            </a:r>
            <a:r>
              <a:rPr lang="ko-KR" altLang="en-US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가중치</a:t>
            </a:r>
            <a:r>
              <a:rPr lang="en-US" altLang="ko-KR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(weight)</a:t>
            </a:r>
            <a:r>
              <a:rPr lang="ko-KR" altLang="en-US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적용하여 등분산성을 맞춰주는 것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잔차제곱합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및 가중변수 식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추정된 회귀계수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47F94-02DE-4570-9E6B-3790D0EE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55" y="4587012"/>
            <a:ext cx="2448267" cy="62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5A37E6-458E-46C5-9903-DCA266CAA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416" y="5387360"/>
            <a:ext cx="227679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7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128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매출액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621509" y="1667689"/>
            <a:ext cx="756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(outliers)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있는 경우에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가중단순선형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회귀모형으로 분석하게 되면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제대로 추정하지 못하는 문제가 발생하게 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이를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LTS(Least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Trimmed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Squares)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방법을 적용하여 해결할 수 있음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77567" y="2498686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586664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(2) </a:t>
              </a:r>
              <a:r>
                <a:rPr lang="ko-KR" altLang="en-US" sz="20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로버스트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(Robust Regression Analysis)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72D77F-907B-4B2A-90DB-EB082EC6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45" y="2495881"/>
            <a:ext cx="4544591" cy="40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7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128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매출액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77567" y="1744923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8E5C7-7952-4625-BC42-B6C78D56D932}"/>
              </a:ext>
            </a:extLst>
          </p:cNvPr>
          <p:cNvSpPr txBox="1"/>
          <p:nvPr/>
        </p:nvSpPr>
        <p:spPr>
          <a:xfrm>
            <a:off x="1222277" y="1753240"/>
            <a:ext cx="6952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 회귀분석의 가정에서의 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이상치</a:t>
            </a:r>
            <a:r>
              <a:rPr lang="en-US" altLang="ko-KR" sz="16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·</a:t>
            </a:r>
            <a:r>
              <a:rPr lang="ko-KR" altLang="en-US" sz="16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특이점 문제</a:t>
            </a:r>
            <a:r>
              <a:rPr lang="en-US" altLang="ko-KR" sz="16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’]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일반 회귀분석은 예측식을 구성하는 독립변수들의 예측계수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회귀계수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구할 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잔차의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제곱합이 최소가 되게 하는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최소제곱법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(OLS)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방법을 사용함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OLS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회귀선을 추정하는 과정에서 특이점이 존재하는 경우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회귀직선의 결정에 큰 영향을 미치게 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atinLnBrk="0"/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로버스트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OLS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적용하는 모든 예측상황에서 사용 가능하며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가중치 메커니즘을 사용해 영향력 있는 관측치를 낮춰줄 수 있음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데이터에서 이상치를 제외시킬 강력한 이유가 없는 경우에 유용함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잔차의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제곱을 이용하는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최소제곱법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대신에 절댓값의 합이 최소가 되도록 계수를 추정하는 방식임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2292B9-0FFC-496D-944A-25E8DDB0FA7D}"/>
              </a:ext>
            </a:extLst>
          </p:cNvPr>
          <p:cNvGrpSpPr/>
          <p:nvPr/>
        </p:nvGrpSpPr>
        <p:grpSpPr>
          <a:xfrm>
            <a:off x="577567" y="1273622"/>
            <a:ext cx="5866641" cy="388260"/>
            <a:chOff x="0" y="1126800"/>
            <a:chExt cx="7488832" cy="47744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AAAD21F-4A02-4936-B742-08381C7F45C9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80B95321-BE9B-49FF-A30F-AB8C9A4CED2A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(2) </a:t>
              </a:r>
              <a:r>
                <a:rPr lang="ko-KR" altLang="en-US" sz="20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로버스트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(Robust Regression Analysis)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9185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23528" y="2135036"/>
            <a:ext cx="4320480" cy="2590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010345"/>
            <a:ext cx="137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03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114784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3600" b="1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종사자 수 추정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541" y="2828835"/>
            <a:ext cx="379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단순선형 회귀분석</a:t>
            </a: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로버스트</a:t>
            </a: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4E6A2C-6B4F-4CDF-9A26-114077BF1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86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416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종사자 수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621509" y="1667689"/>
            <a:ext cx="7563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선형성이라는 기본 가정이 충족된 상태에서 독립변수와 종속변수의 관계를 설명하거나 예측하는 통계방법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621509" y="2300413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6010657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단순선형 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Ordinary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Least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quares; OLS)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4DF9622-AA01-475A-9F28-E467DABF4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71" y="2335505"/>
            <a:ext cx="6294865" cy="31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2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4" y="836712"/>
            <a:ext cx="2416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000" b="1" spc="-150" dirty="0" err="1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종사자 수 추정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621509" y="1667689"/>
            <a:ext cx="7563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(outliers)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있는 경우에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가중단순선형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회귀모형으로 분석하게 되면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제대로 추정하지 못하는 문제가 발생하게 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이를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LTS(Least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Trimmed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Squares)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방법을 적용하여 해결할 수 있음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77567" y="2498686"/>
            <a:ext cx="64807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586664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(2) </a:t>
              </a:r>
              <a:r>
                <a:rPr lang="ko-KR" altLang="en-US" sz="20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로버스트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회귀분석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(Robust Regression Analysis)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72D77F-907B-4B2A-90DB-EB082EC6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45" y="2495881"/>
            <a:ext cx="4544591" cy="40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151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23528" y="2135036"/>
            <a:ext cx="4320480" cy="2590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010345"/>
            <a:ext cx="137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04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114784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541" y="2828835"/>
            <a:ext cx="379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추정 결과</a:t>
            </a: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</a:t>
            </a: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</a:t>
            </a: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4E6A2C-6B4F-4CDF-9A26-114077BF1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0612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62628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부연 설명</a:t>
              </a:r>
              <a:r>
                <a:rPr lang="en-US" altLang="ko-KR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2000" kern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알고리즘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0B828C-7A64-453C-9776-D9549565205A}"/>
              </a:ext>
            </a:extLst>
          </p:cNvPr>
          <p:cNvSpPr txBox="1"/>
          <p:nvPr/>
        </p:nvSpPr>
        <p:spPr>
          <a:xfrm>
            <a:off x="585741" y="1750876"/>
            <a:ext cx="7589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AutoNum type="arabicPeriod"/>
            </a:pP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에너지원별로 데이터를 나눔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342900" indent="-342900" latinLnBrk="0">
              <a:buAutoNum type="arabicPeriod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latinLnBrk="0">
              <a:buAutoNum type="arabicPeriod"/>
            </a:pP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전처리를 진행함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의무대상자의 데이터는 사업체별로 용량 및 매출액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종사자 수를 합하여 하나의 사업체로 고려함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미의무대상자의 데이터는 그대로 두되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 표본 중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한국농어촌공사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 용량 및 매출액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종사자 수를 합하여 하나의 사업체로 고려함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나눈 데이터를 이용하여 최종 예상 매출액 또는 종사자 수의 합을 도출함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조사된 값이 있는 경우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값을 그대로 이용하여 최종 예상 매출액 또는 종사자 수에 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조사된 값이 없는 경우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위에서 설명된 방법을 이용하여 회귀선을 도출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적용하여 예상 값을 도출한 후 최종 예상 매출액 또는 종사자 수에 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예상 값이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보다 작은 경우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 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970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211497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발전업</a:t>
            </a:r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매출액</a:t>
            </a:r>
            <a:r>
              <a:rPr lang="en-US" altLang="ko-KR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154616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0B828C-7A64-453C-9776-D9549565205A}"/>
              </a:ext>
            </a:extLst>
          </p:cNvPr>
          <p:cNvSpPr txBox="1"/>
          <p:nvPr/>
        </p:nvSpPr>
        <p:spPr>
          <a:xfrm>
            <a:off x="584818" y="5216029"/>
            <a:ext cx="7446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가중단순선형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에너지원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100kW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3MW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연료전지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로버스트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에너지원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100kW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3MW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DCDA4-9EA7-4042-94C4-A0332664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8" y="2116816"/>
            <a:ext cx="701151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02B451-FC4F-423C-A218-7DB12777F9DD}"/>
              </a:ext>
            </a:extLst>
          </p:cNvPr>
          <p:cNvSpPr/>
          <p:nvPr/>
        </p:nvSpPr>
        <p:spPr>
          <a:xfrm>
            <a:off x="295135" y="3145037"/>
            <a:ext cx="1764196" cy="22637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A3492C-EB6C-46FD-9B29-8E428AF77FE3}"/>
              </a:ext>
            </a:extLst>
          </p:cNvPr>
          <p:cNvSpPr/>
          <p:nvPr/>
        </p:nvSpPr>
        <p:spPr>
          <a:xfrm>
            <a:off x="4852421" y="3145037"/>
            <a:ext cx="1764196" cy="22637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564542" y="3147857"/>
            <a:ext cx="1764196" cy="22637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178" y="1785590"/>
            <a:ext cx="127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01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784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78872" y="270558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156754" y="270292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0453" y="274536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도입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220" y="3420955"/>
            <a:ext cx="177345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개요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배경 및 필요성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체계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추정 방법론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601" y="3775665"/>
            <a:ext cx="1818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5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가중단순선형</a:t>
            </a: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latinLnBrk="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latinLnBrk="0">
              <a:buFontTx/>
              <a:buChar char="-"/>
            </a:pPr>
            <a:r>
              <a:rPr lang="ko-KR" altLang="en-US" sz="15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로버스트</a:t>
            </a: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5264" y="3882620"/>
            <a:ext cx="1615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단순선형 회귀분석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5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로버스트</a:t>
            </a: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78081" y="2744930"/>
            <a:ext cx="230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발전업</a:t>
            </a:r>
            <a:r>
              <a:rPr lang="ko-KR" altLang="en-US" b="1" spc="-15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종사자 수 추정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12343" y="2742026"/>
            <a:ext cx="155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결과 및 결론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C14E95-F6B3-4731-9EC1-EDA0E7FEA090}"/>
              </a:ext>
            </a:extLst>
          </p:cNvPr>
          <p:cNvCxnSpPr/>
          <p:nvPr/>
        </p:nvCxnSpPr>
        <p:spPr>
          <a:xfrm>
            <a:off x="7413496" y="270292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66490A-C75D-4BFB-BAB8-9AAE959AD83C}"/>
              </a:ext>
            </a:extLst>
          </p:cNvPr>
          <p:cNvSpPr txBox="1"/>
          <p:nvPr/>
        </p:nvSpPr>
        <p:spPr>
          <a:xfrm>
            <a:off x="2531102" y="2745362"/>
            <a:ext cx="18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발전업</a:t>
            </a:r>
            <a:r>
              <a:rPr lang="ko-KR" altLang="en-US" b="1" spc="-15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매출액 추정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291888-F0A4-40F6-AB46-8444B1AA85FA}"/>
              </a:ext>
            </a:extLst>
          </p:cNvPr>
          <p:cNvSpPr/>
          <p:nvPr/>
        </p:nvSpPr>
        <p:spPr>
          <a:xfrm>
            <a:off x="7131894" y="3151638"/>
            <a:ext cx="1764196" cy="22637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CEF8B9-B2B7-4011-A0AA-A10915EBB9D3}"/>
              </a:ext>
            </a:extLst>
          </p:cNvPr>
          <p:cNvSpPr txBox="1"/>
          <p:nvPr/>
        </p:nvSpPr>
        <p:spPr>
          <a:xfrm>
            <a:off x="2809697" y="1779668"/>
            <a:ext cx="127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02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B866EC-5B78-4C03-81F1-D4423C466AB9}"/>
              </a:ext>
            </a:extLst>
          </p:cNvPr>
          <p:cNvSpPr txBox="1"/>
          <p:nvPr/>
        </p:nvSpPr>
        <p:spPr>
          <a:xfrm>
            <a:off x="5045922" y="1773219"/>
            <a:ext cx="127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03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4A00F1-8966-40F1-B864-E1650B66BEB0}"/>
              </a:ext>
            </a:extLst>
          </p:cNvPr>
          <p:cNvSpPr txBox="1"/>
          <p:nvPr/>
        </p:nvSpPr>
        <p:spPr>
          <a:xfrm>
            <a:off x="7304715" y="1779591"/>
            <a:ext cx="127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04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31546" y="3891082"/>
            <a:ext cx="13835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추정 결과</a:t>
            </a: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endParaRPr lang="en-US" altLang="ko-KR" sz="15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en-US" altLang="ko-KR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</a:t>
            </a: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</a:t>
            </a:r>
            <a:r>
              <a:rPr lang="ko-KR" altLang="en-US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5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11D30E0-4CE4-4EF6-B299-5B74D8205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890838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482265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매출액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735806E-9E55-44C4-A050-7C8C9D53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6" y="2115272"/>
            <a:ext cx="7450817" cy="43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9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67481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482265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매출액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C81CE0-5697-4AA1-9394-E882EAE1D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6" y="2130270"/>
            <a:ext cx="7597535" cy="29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84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146690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바이오에너지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482265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매출액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4410B35-5791-4935-869D-4D157A47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7" y="2122430"/>
            <a:ext cx="7597535" cy="172854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6EFC0B5-68CF-4176-8A65-4CFA1CFDC268}"/>
              </a:ext>
            </a:extLst>
          </p:cNvPr>
          <p:cNvSpPr/>
          <p:nvPr/>
        </p:nvSpPr>
        <p:spPr>
          <a:xfrm>
            <a:off x="584818" y="3928972"/>
            <a:ext cx="67481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109816-606B-47A4-A061-725E90462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7" y="4274532"/>
            <a:ext cx="7597535" cy="15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581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818830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482265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매출액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342401-E3C4-442F-A911-6DC927EE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7" y="2131553"/>
            <a:ext cx="7597535" cy="150502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733144D-A44B-42F7-A3CE-98F0B632404E}"/>
              </a:ext>
            </a:extLst>
          </p:cNvPr>
          <p:cNvSpPr/>
          <p:nvPr/>
        </p:nvSpPr>
        <p:spPr>
          <a:xfrm>
            <a:off x="584818" y="3744704"/>
            <a:ext cx="103485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연료전지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EC06C-B3CA-48FA-B610-69D914B4E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7" y="4106244"/>
            <a:ext cx="7597534" cy="14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46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2403006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발전업</a:t>
            </a:r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종사자 수</a:t>
            </a:r>
            <a:r>
              <a:rPr lang="en-US" altLang="ko-KR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1546161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0B828C-7A64-453C-9776-D9549565205A}"/>
              </a:ext>
            </a:extLst>
          </p:cNvPr>
          <p:cNvSpPr txBox="1"/>
          <p:nvPr/>
        </p:nvSpPr>
        <p:spPr>
          <a:xfrm>
            <a:off x="586956" y="5055466"/>
            <a:ext cx="7446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단순선형 회귀분석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에너지원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1MW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이상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연료전지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로버스트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에너지원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1MW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6B3EA-A886-46EA-AF39-A666C4C6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7" y="2226190"/>
            <a:ext cx="7162785" cy="28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10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890838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770297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종사자 수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54AB7F8-A4E3-41AA-8E2E-9BA84377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9" y="2137020"/>
            <a:ext cx="7590284" cy="29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25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67481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770297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종사자 수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7CF2E80-395D-49C7-8021-158D1E26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5" y="2141658"/>
            <a:ext cx="7600237" cy="29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41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1466902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바이오에너지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770297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종사자 수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5B1712C-CBD5-41A5-AB4E-11A9B4BD4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5" y="2130350"/>
            <a:ext cx="7600237" cy="1479835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08FFEED-AD8C-4931-B939-B2A83B386DCD}"/>
              </a:ext>
            </a:extLst>
          </p:cNvPr>
          <p:cNvSpPr/>
          <p:nvPr/>
        </p:nvSpPr>
        <p:spPr>
          <a:xfrm>
            <a:off x="584818" y="3693226"/>
            <a:ext cx="67481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8E8642-2D25-4BF5-9E8E-5BC6CF82A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19" y="4038786"/>
            <a:ext cx="7590284" cy="14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01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584818" y="1771256"/>
            <a:ext cx="818830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5667E5-6F9F-4284-B4E7-35ACF5B576A2}"/>
              </a:ext>
            </a:extLst>
          </p:cNvPr>
          <p:cNvGrpSpPr/>
          <p:nvPr/>
        </p:nvGrpSpPr>
        <p:grpSpPr>
          <a:xfrm>
            <a:off x="577567" y="1273622"/>
            <a:ext cx="2770297" cy="388260"/>
            <a:chOff x="0" y="1126800"/>
            <a:chExt cx="7488832" cy="47744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1970E9-E575-4948-A734-D7D77DAFF558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977F375B-EDE5-4360-B9A5-3B7BEBC9C84B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(1)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추정 결과 </a:t>
              </a: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종사자 수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08FFEED-AD8C-4931-B939-B2A83B386DCD}"/>
              </a:ext>
            </a:extLst>
          </p:cNvPr>
          <p:cNvSpPr/>
          <p:nvPr/>
        </p:nvSpPr>
        <p:spPr>
          <a:xfrm>
            <a:off x="584818" y="3693226"/>
            <a:ext cx="1034854" cy="3455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연료전지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19515-CA7C-4910-AD2A-C3A650AB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9" y="2128960"/>
            <a:ext cx="7590284" cy="1479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1CFB7A-C70F-4D05-9E49-FE7A9264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7" y="4055703"/>
            <a:ext cx="7597535" cy="14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98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59684" y="2890390"/>
            <a:ext cx="374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3297" y="3105835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 &amp; A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5616" y="501317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F2A571-2668-4250-A202-073B6F4076A3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BCCA5-F7A2-49C8-BB95-8AD81848DE0D}"/>
              </a:ext>
            </a:extLst>
          </p:cNvPr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D4E065-DBA4-403D-A21B-393FA5DE96C0}"/>
              </a:ext>
            </a:extLst>
          </p:cNvPr>
          <p:cNvCxnSpPr>
            <a:cxnSpLocks/>
          </p:cNvCxnSpPr>
          <p:nvPr/>
        </p:nvCxnSpPr>
        <p:spPr>
          <a:xfrm>
            <a:off x="2307423" y="3698560"/>
            <a:ext cx="456609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239F0D-FB38-4E39-BB9D-72CC783A4687}"/>
              </a:ext>
            </a:extLst>
          </p:cNvPr>
          <p:cNvSpPr txBox="1"/>
          <p:nvPr/>
        </p:nvSpPr>
        <p:spPr>
          <a:xfrm>
            <a:off x="427435" y="836712"/>
            <a:ext cx="1984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및 결론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628F87-BD35-4AF6-9115-B4027EF96376}"/>
              </a:ext>
            </a:extLst>
          </p:cNvPr>
          <p:cNvGrpSpPr/>
          <p:nvPr/>
        </p:nvGrpSpPr>
        <p:grpSpPr>
          <a:xfrm>
            <a:off x="577567" y="1273622"/>
            <a:ext cx="1330137" cy="388260"/>
            <a:chOff x="0" y="1126800"/>
            <a:chExt cx="7488832" cy="47744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AC0DC77-BE4B-4361-BD2C-196EB1022D8D}"/>
                </a:ext>
              </a:extLst>
            </p:cNvPr>
            <p:cNvSpPr/>
            <p:nvPr/>
          </p:nvSpPr>
          <p:spPr>
            <a:xfrm>
              <a:off x="0" y="1126800"/>
              <a:ext cx="7488832" cy="47744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FB41C280-FAC4-4112-A9B5-8259CC6B27CC}"/>
                </a:ext>
              </a:extLst>
            </p:cNvPr>
            <p:cNvSpPr txBox="1"/>
            <p:nvPr/>
          </p:nvSpPr>
          <p:spPr>
            <a:xfrm>
              <a:off x="23307" y="1150107"/>
              <a:ext cx="7442218" cy="430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(2) Q &amp; A</a:t>
              </a:r>
              <a:endParaRPr lang="ko-KR" altLang="en-US" sz="2000" kern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55159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23528" y="2135036"/>
            <a:ext cx="4320480" cy="2590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010345"/>
            <a:ext cx="137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01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3" y="1147849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6697" y="2197893"/>
            <a:ext cx="37943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개요</a:t>
            </a: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배경 및 필요성</a:t>
            </a: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 체계</a:t>
            </a: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2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추정 방법론</a:t>
            </a:r>
            <a:endParaRPr lang="en-US" altLang="ko-KR" sz="22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4E6A2C-6B4F-4CDF-9A26-114077BF1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958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YOU</a:t>
            </a:r>
            <a:endParaRPr lang="ko-KR" altLang="en-US" sz="5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5719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 표 자  김동현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A773A-423A-4A77-812F-4EB55F062BDB}"/>
              </a:ext>
            </a:extLst>
          </p:cNvPr>
          <p:cNvSpPr txBox="1"/>
          <p:nvPr/>
        </p:nvSpPr>
        <p:spPr>
          <a:xfrm>
            <a:off x="6516215" y="205230"/>
            <a:ext cx="237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석사 </a:t>
            </a:r>
            <a:r>
              <a:rPr lang="ko-KR" altLang="en-US" sz="1400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스터디그룹</a:t>
            </a:r>
            <a:r>
              <a:rPr lang="ko-KR" altLang="en-US" sz="14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발표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43A10-2C08-47FE-9D0F-CA484324B9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7" y="5694290"/>
            <a:ext cx="759046" cy="759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55DA35-9D6D-464C-825A-3979509CC6E9}"/>
              </a:ext>
            </a:extLst>
          </p:cNvPr>
          <p:cNvSpPr txBox="1"/>
          <p:nvPr/>
        </p:nvSpPr>
        <p:spPr>
          <a:xfrm>
            <a:off x="2393284" y="1108882"/>
            <a:ext cx="429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B161E-FD5E-4531-B02A-6EA1101CFEC1}"/>
              </a:ext>
            </a:extLst>
          </p:cNvPr>
          <p:cNvSpPr txBox="1"/>
          <p:nvPr/>
        </p:nvSpPr>
        <p:spPr>
          <a:xfrm>
            <a:off x="2375755" y="1387087"/>
            <a:ext cx="432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 개요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B1FFD1-C01B-4CEB-9609-337BA1CFCEDB}"/>
              </a:ext>
            </a:extLst>
          </p:cNvPr>
          <p:cNvCxnSpPr>
            <a:cxnSpLocks/>
          </p:cNvCxnSpPr>
          <p:nvPr/>
        </p:nvCxnSpPr>
        <p:spPr>
          <a:xfrm>
            <a:off x="1950119" y="1988840"/>
            <a:ext cx="554461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29EFACED-E769-4648-AD9B-144DC1E29EF2}"/>
              </a:ext>
            </a:extLst>
          </p:cNvPr>
          <p:cNvSpPr/>
          <p:nvPr/>
        </p:nvSpPr>
        <p:spPr>
          <a:xfrm>
            <a:off x="583664" y="2032628"/>
            <a:ext cx="1684080" cy="3882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신재생에너지란</a:t>
            </a:r>
            <a:r>
              <a:rPr lang="en-US" altLang="ko-KR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E5F6F3-67F0-429D-A04D-67BF512AF88E}"/>
              </a:ext>
            </a:extLst>
          </p:cNvPr>
          <p:cNvSpPr txBox="1"/>
          <p:nvPr/>
        </p:nvSpPr>
        <p:spPr>
          <a:xfrm>
            <a:off x="583664" y="2464675"/>
            <a:ext cx="75914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원자력 및 천연가스 등 화석연료가 아닌 태양에너지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소수력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연료전지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석탄의 액화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가스화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해양에너지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폐기물에너지 및 기타로 구분되고 있고 이외에도 지열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석탄에 의한 물질을 혼합한 유동성 연료를 의미함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그러나 실질적인 신재생에너지란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넓은 의미로는 석유를 대체하는 에너지원으로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좁은 의미로는 신</a:t>
            </a:r>
            <a:r>
              <a:rPr lang="en-US" altLang="ko-KR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·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재생에너지원을 나타냄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국내에서 미래에 사용될 신재생에너지로 석유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원자력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천연가스 등 화석연료가 아닌 에너지로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11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분야를 지정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신재생에너지개발 및 이용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·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보급촉진법 제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2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조 근거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하였고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세분하여 보면 아래와 같음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신에너지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분야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연료전지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석탄액화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·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가스화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수소에너지</a:t>
            </a:r>
            <a:endParaRPr lang="en-US" altLang="ko-KR" sz="16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재생에너지 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8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개 분야 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태양열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태양광발전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바이오매스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풍력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소수력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지열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해양에너지</a:t>
            </a:r>
            <a:r>
              <a:rPr lang="en-US" altLang="ko-KR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폐기물에너지</a:t>
            </a:r>
            <a:endParaRPr lang="en-US" altLang="ko-KR" sz="16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29576-67E2-43EE-AB8F-A45FD1FBD7AB}"/>
              </a:ext>
            </a:extLst>
          </p:cNvPr>
          <p:cNvSpPr txBox="1"/>
          <p:nvPr/>
        </p:nvSpPr>
        <p:spPr>
          <a:xfrm>
            <a:off x="5336154" y="6125996"/>
            <a:ext cx="28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 err="1">
                <a:solidFill>
                  <a:srgbClr val="0070C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자료출처</a:t>
            </a:r>
            <a:r>
              <a:rPr lang="ko-KR" altLang="en-US" sz="1200" dirty="0">
                <a:solidFill>
                  <a:srgbClr val="0070C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: </a:t>
            </a:r>
            <a:r>
              <a:rPr lang="ko-KR" altLang="en-US" sz="1200" dirty="0">
                <a:solidFill>
                  <a:srgbClr val="0070C0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한국에너지공단 신재생에너지센터</a:t>
            </a:r>
            <a:endParaRPr lang="en-US" altLang="ko-KR" sz="1200" dirty="0">
              <a:solidFill>
                <a:srgbClr val="0070C0"/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55DA35-9D6D-464C-825A-3979509CC6E9}"/>
              </a:ext>
            </a:extLst>
          </p:cNvPr>
          <p:cNvSpPr txBox="1"/>
          <p:nvPr/>
        </p:nvSpPr>
        <p:spPr>
          <a:xfrm>
            <a:off x="2411756" y="1108882"/>
            <a:ext cx="429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B161E-FD5E-4531-B02A-6EA1101CFEC1}"/>
              </a:ext>
            </a:extLst>
          </p:cNvPr>
          <p:cNvSpPr txBox="1"/>
          <p:nvPr/>
        </p:nvSpPr>
        <p:spPr>
          <a:xfrm>
            <a:off x="2411756" y="1368061"/>
            <a:ext cx="432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연구 배경 및 필요성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B1FFD1-C01B-4CEB-9609-337BA1CFCEDB}"/>
              </a:ext>
            </a:extLst>
          </p:cNvPr>
          <p:cNvCxnSpPr>
            <a:cxnSpLocks/>
          </p:cNvCxnSpPr>
          <p:nvPr/>
        </p:nvCxnSpPr>
        <p:spPr>
          <a:xfrm>
            <a:off x="1950119" y="1988840"/>
            <a:ext cx="554461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29EFACED-E769-4648-AD9B-144DC1E29EF2}"/>
              </a:ext>
            </a:extLst>
          </p:cNvPr>
          <p:cNvSpPr/>
          <p:nvPr/>
        </p:nvSpPr>
        <p:spPr>
          <a:xfrm>
            <a:off x="583664" y="2032628"/>
            <a:ext cx="1128359" cy="3882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1763688" y="2052488"/>
            <a:ext cx="552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 세계적으로 신재생에너지산업 투자 및 일자리 증가한다는 점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E5F6F3-67F0-429D-A04D-67BF512AF88E}"/>
              </a:ext>
            </a:extLst>
          </p:cNvPr>
          <p:cNvSpPr txBox="1"/>
          <p:nvPr/>
        </p:nvSpPr>
        <p:spPr>
          <a:xfrm>
            <a:off x="1855920" y="2399171"/>
            <a:ext cx="63191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 세계 신재생에너지산업 투자는 최근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지속적인 성장세를 보이고 있으며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개발도상국 및 신흥국은 약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중국의 경우 약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배의 투자 증가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BNEF(2018)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따르면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2050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년까지 예상되는 전력부문의 투자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11.5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 달러 중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81%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9.3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 달러가 재생에너지에 투자될 것으로 예상됨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IRENA(2018)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따르면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세계 재생에너지산업에 직간접적으로 종사하는 인원은 꾸준히 증가하여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2017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기준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천만 명을 넘어선 것으로 분석됨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C7136-D158-4578-8AAC-42576756CD11}"/>
              </a:ext>
            </a:extLst>
          </p:cNvPr>
          <p:cNvSpPr txBox="1"/>
          <p:nvPr/>
        </p:nvSpPr>
        <p:spPr>
          <a:xfrm>
            <a:off x="1763688" y="4602867"/>
            <a:ext cx="641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국제적으로 탄소제로 요구가 거세지고 있는 점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6626B5-185C-4260-B257-CC840180619D}"/>
              </a:ext>
            </a:extLst>
          </p:cNvPr>
          <p:cNvSpPr txBox="1"/>
          <p:nvPr/>
        </p:nvSpPr>
        <p:spPr>
          <a:xfrm>
            <a:off x="1855920" y="4995318"/>
            <a:ext cx="660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국제적으로 탄소제로를 위해 노력하고 있으며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국내에서도 신재생에너지의 확대가 불가피함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70958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55DA35-9D6D-464C-825A-3979509CC6E9}"/>
              </a:ext>
            </a:extLst>
          </p:cNvPr>
          <p:cNvSpPr txBox="1"/>
          <p:nvPr/>
        </p:nvSpPr>
        <p:spPr>
          <a:xfrm>
            <a:off x="2411756" y="1108882"/>
            <a:ext cx="429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B161E-FD5E-4531-B02A-6EA1101CFEC1}"/>
              </a:ext>
            </a:extLst>
          </p:cNvPr>
          <p:cNvSpPr txBox="1"/>
          <p:nvPr/>
        </p:nvSpPr>
        <p:spPr>
          <a:xfrm>
            <a:off x="2411756" y="1368061"/>
            <a:ext cx="432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연구 배경 및 필요성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B1FFD1-C01B-4CEB-9609-337BA1CFCEDB}"/>
              </a:ext>
            </a:extLst>
          </p:cNvPr>
          <p:cNvCxnSpPr>
            <a:cxnSpLocks/>
          </p:cNvCxnSpPr>
          <p:nvPr/>
        </p:nvCxnSpPr>
        <p:spPr>
          <a:xfrm>
            <a:off x="1950119" y="1988840"/>
            <a:ext cx="554461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29EFACED-E769-4648-AD9B-144DC1E29EF2}"/>
              </a:ext>
            </a:extLst>
          </p:cNvPr>
          <p:cNvSpPr/>
          <p:nvPr/>
        </p:nvSpPr>
        <p:spPr>
          <a:xfrm>
            <a:off x="583664" y="2032628"/>
            <a:ext cx="1128359" cy="3882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1763688" y="2052488"/>
            <a:ext cx="641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신재생에너지산업의 융복합적 특성과 규모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지원성과 및 파급효과 분석 등을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atinLnBrk="0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파악할 수 있는 산업분류체계 도입 필요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DE5F6F3-67F0-429D-A04D-67BF512AF88E}"/>
              </a:ext>
            </a:extLst>
          </p:cNvPr>
          <p:cNvSpPr txBox="1"/>
          <p:nvPr/>
        </p:nvSpPr>
        <p:spPr>
          <a:xfrm>
            <a:off x="1844457" y="2636157"/>
            <a:ext cx="6319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후방산업보다 대규모 프로젝트 개발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건설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생산 및 유지를 위한 전방산업에 대한 투자가 확대 중임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- 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전방산업 </a:t>
            </a:r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건설</a:t>
            </a:r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시공</a:t>
            </a:r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 등의 서비스 산업</a:t>
            </a:r>
            <a:endParaRPr lang="en-US" altLang="ko-KR" sz="1400" dirty="0"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- 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후방산업 </a:t>
            </a:r>
            <a:r>
              <a:rPr lang="en-US" altLang="ko-KR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제조기반 산업</a:t>
            </a:r>
            <a:endParaRPr lang="en-US" altLang="ko-KR" sz="1600" dirty="0">
              <a:solidFill>
                <a:srgbClr val="FF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향후 신재생에너지 전후방산업의 매출액 및 고용 규모를 파악하고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정부지원정책의 효과분석을 위한 산업분류체계 확립 및 조사 필요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C7136-D158-4578-8AAC-42576756CD11}"/>
              </a:ext>
            </a:extLst>
          </p:cNvPr>
          <p:cNvSpPr txBox="1"/>
          <p:nvPr/>
        </p:nvSpPr>
        <p:spPr>
          <a:xfrm>
            <a:off x="1763688" y="4538239"/>
            <a:ext cx="641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신재생에너지산업에 대한 분류체계 마련과 전후방 산업 조사 필요성 증가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6626B5-185C-4260-B257-CC840180619D}"/>
              </a:ext>
            </a:extLst>
          </p:cNvPr>
          <p:cNvSpPr txBox="1"/>
          <p:nvPr/>
        </p:nvSpPr>
        <p:spPr>
          <a:xfrm>
            <a:off x="1844635" y="4876793"/>
            <a:ext cx="660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신재생에너지산업에 대한 공신력 있고 합리적인 분류체계의 마련을 통해 구조를 명확하게 파악하고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객관적인 산업 통계 조사 필요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육성 및 파급 효과를 분석하고 지원 성과를 측정하여 성과 목표 및 발전 방향을 제시할 필요성 제기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2760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55DA35-9D6D-464C-825A-3979509CC6E9}"/>
              </a:ext>
            </a:extLst>
          </p:cNvPr>
          <p:cNvSpPr txBox="1"/>
          <p:nvPr/>
        </p:nvSpPr>
        <p:spPr>
          <a:xfrm>
            <a:off x="2411756" y="1108882"/>
            <a:ext cx="429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B161E-FD5E-4531-B02A-6EA1101CFEC1}"/>
              </a:ext>
            </a:extLst>
          </p:cNvPr>
          <p:cNvSpPr txBox="1"/>
          <p:nvPr/>
        </p:nvSpPr>
        <p:spPr>
          <a:xfrm>
            <a:off x="2374812" y="1368061"/>
            <a:ext cx="432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연구 체계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B1FFD1-C01B-4CEB-9609-337BA1CFCEDB}"/>
              </a:ext>
            </a:extLst>
          </p:cNvPr>
          <p:cNvCxnSpPr>
            <a:cxnSpLocks/>
          </p:cNvCxnSpPr>
          <p:nvPr/>
        </p:nvCxnSpPr>
        <p:spPr>
          <a:xfrm>
            <a:off x="2411938" y="1988840"/>
            <a:ext cx="4422081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C811CFC-DF0A-4D42-BCEC-DE1538E64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45" y="2021043"/>
            <a:ext cx="4969615" cy="44720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78FC33-102A-4099-96E3-AF8F541CDFFB}"/>
              </a:ext>
            </a:extLst>
          </p:cNvPr>
          <p:cNvSpPr/>
          <p:nvPr/>
        </p:nvSpPr>
        <p:spPr>
          <a:xfrm>
            <a:off x="2078896" y="3113260"/>
            <a:ext cx="1412984" cy="441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C25D96-5C13-4747-BA6D-31EF7A4AD248}"/>
              </a:ext>
            </a:extLst>
          </p:cNvPr>
          <p:cNvSpPr/>
          <p:nvPr/>
        </p:nvSpPr>
        <p:spPr>
          <a:xfrm>
            <a:off x="5347496" y="4435232"/>
            <a:ext cx="1033940" cy="44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694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4281" y="26064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신재생에너지산업 추정 연구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55DA35-9D6D-464C-825A-3979509CC6E9}"/>
              </a:ext>
            </a:extLst>
          </p:cNvPr>
          <p:cNvSpPr txBox="1"/>
          <p:nvPr/>
        </p:nvSpPr>
        <p:spPr>
          <a:xfrm>
            <a:off x="2403289" y="1106559"/>
            <a:ext cx="429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4B161E-FD5E-4531-B02A-6EA1101CFEC1}"/>
              </a:ext>
            </a:extLst>
          </p:cNvPr>
          <p:cNvSpPr txBox="1"/>
          <p:nvPr/>
        </p:nvSpPr>
        <p:spPr>
          <a:xfrm>
            <a:off x="2375755" y="1367485"/>
            <a:ext cx="432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추정 방법론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B1FFD1-C01B-4CEB-9609-337BA1CFCEDB}"/>
              </a:ext>
            </a:extLst>
          </p:cNvPr>
          <p:cNvCxnSpPr>
            <a:cxnSpLocks/>
          </p:cNvCxnSpPr>
          <p:nvPr/>
        </p:nvCxnSpPr>
        <p:spPr>
          <a:xfrm>
            <a:off x="2264152" y="1988840"/>
            <a:ext cx="456609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4B1C5-E578-4D96-8CC1-C49565567872}"/>
              </a:ext>
            </a:extLst>
          </p:cNvPr>
          <p:cNvSpPr/>
          <p:nvPr/>
        </p:nvSpPr>
        <p:spPr>
          <a:xfrm>
            <a:off x="251367" y="260648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석사 </a:t>
            </a:r>
            <a:r>
              <a:rPr lang="ko-KR" altLang="en-US" sz="1200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스터디그룹</a:t>
            </a:r>
            <a:r>
              <a:rPr lang="ko-KR" altLang="en-US" sz="12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347C0-3146-40F0-AFBA-3D6848FB683E}"/>
              </a:ext>
            </a:extLst>
          </p:cNvPr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도입</a:t>
            </a: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1EF62-69EE-4EA6-B4C5-ECBA6B86A4D4}"/>
              </a:ext>
            </a:extLst>
          </p:cNvPr>
          <p:cNvSpPr txBox="1"/>
          <p:nvPr/>
        </p:nvSpPr>
        <p:spPr>
          <a:xfrm>
            <a:off x="611560" y="2061544"/>
            <a:ext cx="7272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추정해야하는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대분류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제조업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건설업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공급업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발전업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6DA8B-73FC-4850-847E-586C38460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D9D37-B2FA-4B42-B4E3-F03F9F1D83FF}"/>
              </a:ext>
            </a:extLst>
          </p:cNvPr>
          <p:cNvSpPr txBox="1"/>
          <p:nvPr/>
        </p:nvSpPr>
        <p:spPr>
          <a:xfrm>
            <a:off x="1739919" y="2570060"/>
            <a:ext cx="6288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발전소 용량에 따라 매출액과 종사자가 증가하는 특성을 반영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sz="1600" u="sng" dirty="0" err="1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가중단순선형</a:t>
            </a:r>
            <a:r>
              <a:rPr lang="ko-KR" altLang="en-US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r>
              <a:rPr lang="en-US" altLang="ko-KR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u="sng" dirty="0" err="1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로버스트</a:t>
            </a:r>
            <a:r>
              <a:rPr lang="ko-KR" altLang="en-US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회귀분석</a:t>
            </a:r>
            <a:r>
              <a:rPr lang="en-US" altLang="ko-KR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u="sng" dirty="0">
                <a:solidFill>
                  <a:srgbClr val="FF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단순선형 회귀분석 등</a:t>
            </a: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atinLnBrk="0"/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표본의 특성에 적합한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추정식을 적용함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독립변수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 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발전소 용량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종속변수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Y :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백만원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or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종사자 수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단위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명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95B2C91F-A291-4A04-8078-7D0BFC384E21}"/>
              </a:ext>
            </a:extLst>
          </p:cNvPr>
          <p:cNvSpPr/>
          <p:nvPr/>
        </p:nvSpPr>
        <p:spPr>
          <a:xfrm>
            <a:off x="611560" y="2544062"/>
            <a:ext cx="1128359" cy="388260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발전업</a:t>
            </a:r>
            <a:endParaRPr lang="ko-KR" altLang="en-US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2766F0-D945-4C1B-BCE8-0FDE8D9A0FC3}"/>
              </a:ext>
            </a:extLst>
          </p:cNvPr>
          <p:cNvSpPr/>
          <p:nvPr/>
        </p:nvSpPr>
        <p:spPr>
          <a:xfrm>
            <a:off x="5319788" y="2125670"/>
            <a:ext cx="576064" cy="22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8" grpId="0"/>
      <p:bldP spid="19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23528" y="2135036"/>
            <a:ext cx="4320480" cy="2590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010345"/>
            <a:ext cx="137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02</a:t>
            </a:r>
            <a:endParaRPr lang="ko-KR" altLang="en-US" sz="5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1147849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발전업</a:t>
            </a:r>
            <a:r>
              <a:rPr lang="ko-KR" altLang="en-US" sz="3600" b="1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매출액 추정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541" y="2828835"/>
            <a:ext cx="379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가중단순선형</a:t>
            </a: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spc="-15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로버스트</a:t>
            </a:r>
            <a:r>
              <a:rPr lang="ko-KR" altLang="en-US" sz="2400" b="1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</a:t>
            </a:r>
            <a:endParaRPr lang="en-US" altLang="ko-KR" sz="2400" b="1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4E6A2C-6B4F-4CDF-9A26-114077BF1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02" y="5935155"/>
            <a:ext cx="673304" cy="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2495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1576</Words>
  <Application>Microsoft Office PowerPoint</Application>
  <PresentationFormat>화면 슬라이드 쇼(4:3)</PresentationFormat>
  <Paragraphs>347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Wingdings</vt:lpstr>
      <vt:lpstr>경기천년제목L Light</vt:lpstr>
      <vt:lpstr>경기천년제목 Light</vt:lpstr>
      <vt:lpstr>경기천년제목 Bold</vt:lpstr>
      <vt:lpstr>HY헤드라인M</vt:lpstr>
      <vt:lpstr>Arial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신재생에너지산업 추정 연구</dc:title>
  <dc:creator>Kim Donghyeon</dc:creator>
  <cp:lastModifiedBy>김동현</cp:lastModifiedBy>
  <cp:revision>248</cp:revision>
  <dcterms:created xsi:type="dcterms:W3CDTF">2016-11-03T20:47:04Z</dcterms:created>
  <dcterms:modified xsi:type="dcterms:W3CDTF">2022-04-15T16:45:26Z</dcterms:modified>
</cp:coreProperties>
</file>